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9975" cy="42808525"/>
  <p:notesSz cx="6858000" cy="9144000"/>
  <p:embeddedFontLst>
    <p:embeddedFont>
      <p:font typeface="標楷體" panose="03000509000000000000" pitchFamily="65" charset="-120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XHei iOS7" panose="02010600030101010101" charset="-120"/>
      <p:regular r:id="rId9"/>
      <p:bold r:id="rId10"/>
    </p:embeddedFont>
  </p:embeddedFontLst>
  <p:defaultTextStyle>
    <a:defPPr>
      <a:defRPr lang="zh-TW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未命名的章節" id="{FC497479-934B-45B4-806D-F92C0096C59F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299" userDrawn="1">
          <p15:clr>
            <a:srgbClr val="A4A3A4"/>
          </p15:clr>
        </p15:guide>
        <p15:guide id="2" pos="9310" userDrawn="1">
          <p15:clr>
            <a:srgbClr val="A4A3A4"/>
          </p15:clr>
        </p15:guide>
        <p15:guide id="3" pos="102" userDrawn="1">
          <p15:clr>
            <a:srgbClr val="A4A3A4"/>
          </p15:clr>
        </p15:guide>
        <p15:guide id="4" pos="9537" userDrawn="1">
          <p15:clr>
            <a:srgbClr val="A4A3A4"/>
          </p15:clr>
        </p15:guide>
        <p15:guide id="5" pos="18972" userDrawn="1">
          <p15:clr>
            <a:srgbClr val="A4A3A4"/>
          </p15:clr>
        </p15:guide>
        <p15:guide id="6" orient="horz" pos="10444">
          <p15:clr>
            <a:srgbClr val="A4A3A4"/>
          </p15:clr>
        </p15:guide>
        <p15:guide id="7" pos="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3300"/>
    <a:srgbClr val="B20606"/>
    <a:srgbClr val="FF9900"/>
    <a:srgbClr val="05727D"/>
    <a:srgbClr val="DDDDDD"/>
    <a:srgbClr val="07ACBD"/>
    <a:srgbClr val="07B8CB"/>
    <a:srgbClr val="B9195E"/>
    <a:srgbClr val="F7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600" autoAdjust="0"/>
    <p:restoredTop sz="99565" autoAdjust="0"/>
  </p:normalViewPr>
  <p:slideViewPr>
    <p:cSldViewPr>
      <p:cViewPr>
        <p:scale>
          <a:sx n="25" d="100"/>
          <a:sy n="25" d="100"/>
        </p:scale>
        <p:origin x="516" y="-2280"/>
      </p:cViewPr>
      <p:guideLst>
        <p:guide orient="horz" pos="14299"/>
        <p:guide pos="9310"/>
        <p:guide pos="102"/>
        <p:guide pos="9537"/>
        <p:guide pos="18972"/>
        <p:guide orient="horz" pos="10444"/>
        <p:guide pos="1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F9152-B278-413C-99B4-B101C749F62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A4332-75C2-40F4-BF14-A72B808DD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63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A4332-75C2-40F4-BF14-A72B808DDAC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33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41996" y="24258164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23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90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21952982" y="1714329"/>
            <a:ext cx="6812994" cy="3652597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13999" y="1714329"/>
            <a:ext cx="19934317" cy="3652597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82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89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1909" y="27508444"/>
            <a:ext cx="25737979" cy="850224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391909" y="18144082"/>
            <a:ext cx="25737979" cy="936436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3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13999" y="9988659"/>
            <a:ext cx="13373656" cy="28251648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392320" y="9988659"/>
            <a:ext cx="13373656" cy="28251648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61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13999" y="9582375"/>
            <a:ext cx="13378914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5381808" y="13575852"/>
            <a:ext cx="13384170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15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82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23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514000" y="8958084"/>
            <a:ext cx="9961903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0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935087" y="33503620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14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906C0-E5B2-4AB0-B925-1ECB7CA03DB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C599-827F-434D-AC4A-FE727F70B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01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0" hangingPunct="1">
        <a:spcBef>
          <a:spcPct val="20000"/>
        </a:spcBef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6.jpe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emf"/><Relationship Id="rId8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矩形 1029"/>
          <p:cNvSpPr/>
          <p:nvPr/>
        </p:nvSpPr>
        <p:spPr>
          <a:xfrm>
            <a:off x="233747" y="8715744"/>
            <a:ext cx="14202181" cy="7371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r>
              <a:rPr lang="zh-TW" altLang="en-US" sz="9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摘</a:t>
            </a:r>
            <a:r>
              <a:rPr lang="zh-TW" altLang="en-US" sz="9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要</a:t>
            </a:r>
            <a:r>
              <a:rPr lang="en-US" altLang="zh-TW" sz="9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:</a:t>
            </a:r>
          </a:p>
          <a:p>
            <a:pPr algn="just"/>
            <a:r>
              <a:rPr lang="zh-TW" altLang="zh-TW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桌上</a:t>
            </a:r>
            <a:r>
              <a:rPr lang="zh-TW" altLang="zh-TW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型</a:t>
            </a:r>
            <a:r>
              <a:rPr lang="zh-TW" altLang="zh-TW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電腦</a:t>
            </a:r>
            <a:r>
              <a:rPr lang="zh-TW" altLang="en-US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</a:t>
            </a:r>
            <a:r>
              <a:rPr lang="zh-TW" altLang="zh-TW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作為</a:t>
            </a:r>
            <a:r>
              <a:rPr lang="zh-TW" altLang="zh-TW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個人使用，</a:t>
            </a:r>
            <a:r>
              <a:rPr lang="zh-TW" altLang="zh-TW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更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</a:t>
            </a:r>
            <a:r>
              <a:rPr lang="zh-TW" altLang="zh-TW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用來</a:t>
            </a:r>
            <a:r>
              <a:rPr lang="zh-TW" altLang="zh-TW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儲存重要資料，一旦駭客入侵將資料竊取，造成的損失將會難以</a:t>
            </a:r>
            <a:r>
              <a:rPr lang="zh-TW" altLang="zh-TW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估計</a:t>
            </a:r>
            <a:r>
              <a:rPr lang="zh-TW" altLang="en-US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本專題正是</a:t>
            </a:r>
            <a:r>
              <a:rPr lang="zh-TW" altLang="zh-TW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為了</a:t>
            </a:r>
            <a:r>
              <a:rPr lang="zh-TW" altLang="zh-TW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防止類似情況的發生而</a:t>
            </a:r>
            <a:r>
              <a:rPr lang="zh-TW" altLang="zh-TW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建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置個人電腦防衛系統。本</a:t>
            </a:r>
            <a:r>
              <a:rPr lang="zh-TW" altLang="en-US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系統經實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測</a:t>
            </a:r>
            <a:r>
              <a:rPr lang="zh-TW" altLang="en-US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顯示，使用者離開電腦時立即使用手機開啟此系統產生自我監控與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防衛，</a:t>
            </a:r>
            <a:r>
              <a:rPr lang="zh-TW" altLang="en-US" sz="4800" dirty="0" smtClean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當有</a:t>
            </a: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意圖者接近電腦桌前</a:t>
            </a:r>
            <a:r>
              <a:rPr lang="en-US" altLang="zh-TW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公尺的感測範圍內，會在</a:t>
            </a:r>
            <a:r>
              <a:rPr lang="en-US" altLang="zh-TW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秒內發出警報聲，接著啟動高亮度</a:t>
            </a:r>
            <a:r>
              <a:rPr lang="en-US" altLang="zh-TW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LED</a:t>
            </a: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燈光與相機連續拍照，並保存於遠端</a:t>
            </a:r>
            <a:r>
              <a:rPr lang="zh-TW" altLang="en-US" sz="4800" dirty="0" smtClean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資料庫</a:t>
            </a: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以保留證據</a:t>
            </a:r>
            <a:r>
              <a:rPr lang="zh-TW" altLang="en-US" sz="4800" dirty="0" smtClean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，同時在</a:t>
            </a:r>
            <a:r>
              <a:rPr lang="en-US" altLang="zh-TW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5</a:t>
            </a: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秒內即時傳送警告訊息及意圖者影像到使用者</a:t>
            </a:r>
            <a:r>
              <a:rPr lang="zh-TW" altLang="en-US" sz="4800" dirty="0" smtClean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手機上以告知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使用者可經由</a:t>
            </a:r>
            <a:r>
              <a:rPr lang="en-US" altLang="zh-TW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APP</a:t>
            </a:r>
            <a:r>
              <a:rPr lang="zh-TW" altLang="en-US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介面，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發送放音</a:t>
            </a:r>
            <a:r>
              <a:rPr lang="zh-TW" altLang="en-US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警告，達到立即預警及防患功效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zh-TW" altLang="en-US" sz="105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15139989" y="30817885"/>
            <a:ext cx="14967094" cy="1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周邊裝置控制</a:t>
            </a:r>
            <a:endParaRPr lang="en-US" altLang="zh-TW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15795730" y="38420040"/>
            <a:ext cx="14069756" cy="3002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Raspberry Pi</a:t>
            </a:r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藉由</a:t>
            </a:r>
            <a:r>
              <a:rPr lang="en-US" altLang="zh-TW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EW-7811Un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網路裝置，從</a:t>
            </a:r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網路上的資料庫取得資料進行分析後，判斷是否開啟或關閉相對應的裝置，並將裝置的結果資料傳回資料庫。</a:t>
            </a:r>
            <a:endParaRPr lang="en-US" altLang="zh-TW" sz="48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151354" y="26331841"/>
            <a:ext cx="14628271" cy="146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系統設計外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觀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與特色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15164202" y="8592699"/>
            <a:ext cx="14942880" cy="1596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 APP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2" name="Picture 19" descr="C:\Users\Shake\Desktop\imageFile\ii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9099" y="36690626"/>
            <a:ext cx="836411" cy="86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文字方塊 1048"/>
          <p:cNvSpPr txBox="1"/>
          <p:nvPr/>
        </p:nvSpPr>
        <p:spPr>
          <a:xfrm>
            <a:off x="15500027" y="32776810"/>
            <a:ext cx="14148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核心技術：</a:t>
            </a:r>
            <a:r>
              <a:rPr lang="en-US" altLang="zh-TW" sz="4800" b="1" dirty="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Raspberry </a:t>
            </a:r>
            <a:r>
              <a:rPr lang="en-US" altLang="zh-TW" sz="4800" b="1" dirty="0" smtClean="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</a:t>
            </a:r>
            <a:r>
              <a:rPr lang="zh-TW" altLang="en-US" sz="4800" b="1" dirty="0" smtClean="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4800" b="1" dirty="0" smtClean="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 + EW-7811Un</a:t>
            </a:r>
            <a:r>
              <a:rPr lang="zh-TW" altLang="en-US" sz="4800" b="1" dirty="0" smtClean="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網路裝置</a:t>
            </a:r>
            <a:endParaRPr lang="zh-TW" altLang="en-US" sz="4800" b="1" dirty="0">
              <a:solidFill>
                <a:srgbClr val="FF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50" name="文字方塊 1049"/>
          <p:cNvSpPr txBox="1"/>
          <p:nvPr/>
        </p:nvSpPr>
        <p:spPr>
          <a:xfrm>
            <a:off x="21860544" y="34050907"/>
            <a:ext cx="80205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相機   </a:t>
            </a:r>
            <a:r>
              <a:rPr lang="en-US" altLang="zh-TW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lang="zh-TW" alt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喇叭</a:t>
            </a:r>
            <a:endParaRPr lang="zh-TW" alt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15164202" y="20865882"/>
            <a:ext cx="14953848" cy="1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763" y="33638627"/>
            <a:ext cx="3964848" cy="2547943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15428023" y="27999007"/>
            <a:ext cx="14851951" cy="317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藉由網頁，使用者能得知資料庫在之前所存放的</a:t>
            </a:r>
            <a:r>
              <a:rPr lang="zh-TW" altLang="en-US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紀錄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，也可使用搜索條件來選取感興趣的紀錄進行查閱，為了用戶安全，也可特地限縮網頁的管理員帳號權限。</a:t>
            </a:r>
            <a:endParaRPr lang="en-US" altLang="zh-TW" sz="48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8178777" y="11442335"/>
            <a:ext cx="36817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4800" dirty="0" smtClean="0">
                <a:latin typeface="標楷體" pitchFamily="65" charset="-120"/>
                <a:ea typeface="標楷體" pitchFamily="65" charset="-120"/>
              </a:rPr>
              <a:t>提供使用者搜尋</a:t>
            </a:r>
            <a:r>
              <a:rPr lang="zh-TW" altLang="en-US" sz="4800" dirty="0">
                <a:latin typeface="標楷體" pitchFamily="65" charset="-120"/>
                <a:ea typeface="標楷體" pitchFamily="65" charset="-120"/>
              </a:rPr>
              <a:t>與查閱所拍攝之照片。</a:t>
            </a:r>
          </a:p>
        </p:txBody>
      </p:sp>
      <p:sp>
        <p:nvSpPr>
          <p:cNvPr id="96" name="矩形 95"/>
          <p:cNvSpPr/>
          <p:nvPr/>
        </p:nvSpPr>
        <p:spPr>
          <a:xfrm>
            <a:off x="25803326" y="11419913"/>
            <a:ext cx="40621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4800" dirty="0" smtClean="0">
                <a:latin typeface="標楷體" pitchFamily="65" charset="-120"/>
                <a:ea typeface="標楷體" pitchFamily="65" charset="-120"/>
              </a:rPr>
              <a:t>提供紀錄查閱及屬於管理員權限所能觀看之所有用戶資料</a:t>
            </a:r>
            <a:r>
              <a:rPr lang="zh-TW" altLang="en-US" sz="4800" dirty="0">
                <a:latin typeface="標楷體" pitchFamily="65" charset="-120"/>
                <a:ea typeface="標楷體" pitchFamily="65" charset="-120"/>
              </a:rPr>
              <a:t>。</a:t>
            </a:r>
            <a:endParaRPr lang="zh-TW" altLang="zh-TW" sz="4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8380373" y="16788426"/>
            <a:ext cx="40621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4800" dirty="0" smtClean="0">
                <a:latin typeface="標楷體" pitchFamily="65" charset="-120"/>
                <a:ea typeface="標楷體" pitchFamily="65" charset="-120"/>
              </a:rPr>
              <a:t>設定</a:t>
            </a:r>
            <a:r>
              <a:rPr lang="zh-TW" altLang="en-US" sz="4800" dirty="0">
                <a:latin typeface="標楷體" pitchFamily="65" charset="-120"/>
                <a:ea typeface="標楷體" pitchFamily="65" charset="-120"/>
              </a:rPr>
              <a:t>對</a:t>
            </a:r>
            <a:r>
              <a:rPr lang="zh-TW" altLang="en-US" sz="4800" dirty="0" smtClean="0">
                <a:latin typeface="標楷體" pitchFamily="65" charset="-120"/>
                <a:ea typeface="標楷體" pitchFamily="65" charset="-120"/>
              </a:rPr>
              <a:t>周邊含</a:t>
            </a:r>
            <a:r>
              <a:rPr lang="zh-TW" altLang="en-US" sz="4800" dirty="0">
                <a:latin typeface="標楷體" pitchFamily="65" charset="-120"/>
                <a:ea typeface="標楷體" pitchFamily="65" charset="-120"/>
              </a:rPr>
              <a:t>相機模組照明裝置和</a:t>
            </a:r>
            <a:r>
              <a:rPr lang="zh-TW" altLang="en-US" sz="4800" dirty="0" smtClean="0">
                <a:latin typeface="標楷體" pitchFamily="65" charset="-120"/>
                <a:ea typeface="標楷體" pitchFamily="65" charset="-120"/>
              </a:rPr>
              <a:t>警報等裝置的</a:t>
            </a:r>
            <a:r>
              <a:rPr lang="zh-TW" altLang="en-US" sz="4800" dirty="0">
                <a:latin typeface="標楷體" pitchFamily="65" charset="-120"/>
                <a:ea typeface="標楷體" pitchFamily="65" charset="-120"/>
              </a:rPr>
              <a:t>控制。</a:t>
            </a:r>
          </a:p>
        </p:txBody>
      </p:sp>
      <p:sp>
        <p:nvSpPr>
          <p:cNvPr id="98" name="矩形 97"/>
          <p:cNvSpPr/>
          <p:nvPr/>
        </p:nvSpPr>
        <p:spPr>
          <a:xfrm>
            <a:off x="25803326" y="16788426"/>
            <a:ext cx="40621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4800" dirty="0" smtClean="0">
                <a:latin typeface="標楷體" pitchFamily="65" charset="-120"/>
                <a:ea typeface="標楷體" pitchFamily="65" charset="-120"/>
              </a:rPr>
              <a:t>查看每個</a:t>
            </a:r>
            <a:r>
              <a:rPr lang="zh-TW" altLang="en-US" sz="4800" dirty="0">
                <a:latin typeface="標楷體" pitchFamily="65" charset="-120"/>
                <a:ea typeface="標楷體" pitchFamily="65" charset="-120"/>
              </a:rPr>
              <a:t>用戶狀態</a:t>
            </a:r>
            <a:r>
              <a:rPr lang="zh-TW" altLang="en-US" sz="4800" dirty="0" smtClean="0">
                <a:latin typeface="標楷體" pitchFamily="65" charset="-120"/>
                <a:ea typeface="標楷體" pitchFamily="65" charset="-120"/>
              </a:rPr>
              <a:t>，並提供紀錄之新增</a:t>
            </a:r>
            <a:r>
              <a:rPr lang="zh-TW" altLang="en-US" sz="48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zh-TW" altLang="en-US" sz="4800" dirty="0">
                <a:latin typeface="標楷體" pitchFamily="65" charset="-120"/>
                <a:ea typeface="標楷體" pitchFamily="65" charset="-120"/>
              </a:rPr>
              <a:t>修改、</a:t>
            </a:r>
            <a:r>
              <a:rPr lang="zh-TW" altLang="en-US" sz="4800" dirty="0" smtClean="0">
                <a:latin typeface="標楷體" pitchFamily="65" charset="-120"/>
                <a:ea typeface="標楷體" pitchFamily="65" charset="-120"/>
              </a:rPr>
              <a:t>刪除。</a:t>
            </a:r>
            <a:endParaRPr lang="zh-TW" altLang="en-US" sz="4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-91244" y="34050908"/>
            <a:ext cx="14870870" cy="801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685800" indent="-685800" algn="just">
              <a:buClr>
                <a:schemeClr val="tx1"/>
              </a:buClr>
              <a:buFont typeface="Wingdings" pitchFamily="2" charset="2"/>
              <a:buChar char="l"/>
            </a:pP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手機遠端重啟監控系統。</a:t>
            </a:r>
          </a:p>
          <a:p>
            <a:pPr marL="685800" indent="-685800" algn="just">
              <a:buClr>
                <a:schemeClr val="tx1"/>
              </a:buClr>
              <a:buFont typeface="Wingdings" pitchFamily="2" charset="2"/>
              <a:buChar char="l"/>
            </a:pPr>
            <a:r>
              <a:rPr lang="zh-TW" altLang="en-US" sz="48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兩</a:t>
            </a:r>
            <a:r>
              <a:rPr lang="zh-TW" altLang="en-US" sz="48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組超音波感測，偵測角度達</a:t>
            </a:r>
            <a:r>
              <a:rPr lang="en-US" altLang="zh-TW" sz="48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135</a:t>
            </a:r>
            <a:r>
              <a:rPr lang="zh-TW" altLang="en-US" sz="48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度。</a:t>
            </a:r>
          </a:p>
          <a:p>
            <a:pPr marL="685800" indent="-685800" algn="just">
              <a:buClr>
                <a:schemeClr val="tx1"/>
              </a:buClr>
              <a:buFont typeface="Wingdings" pitchFamily="2" charset="2"/>
              <a:buChar char="l"/>
            </a:pPr>
            <a:r>
              <a:rPr lang="zh-TW" altLang="en-US" sz="4800" dirty="0" smtClean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自動</a:t>
            </a: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夜間感測照明裝置</a:t>
            </a:r>
            <a:r>
              <a:rPr lang="zh-TW" altLang="en-US" sz="4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marL="685800" indent="-685800" algn="just">
              <a:buClr>
                <a:schemeClr val="tx1"/>
              </a:buClr>
              <a:buFont typeface="Wingdings" pitchFamily="2" charset="2"/>
              <a:buChar char="l"/>
            </a:pPr>
            <a:r>
              <a:rPr lang="zh-TW" altLang="en-US" sz="48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即時</a:t>
            </a:r>
            <a:r>
              <a:rPr lang="en-US" altLang="zh-TW" sz="48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(real time)</a:t>
            </a:r>
            <a:r>
              <a:rPr lang="zh-TW" altLang="en-US" sz="48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偵測及通知使用者手機。</a:t>
            </a:r>
          </a:p>
          <a:p>
            <a:pPr marL="685800" indent="-685800" algn="just">
              <a:buClr>
                <a:schemeClr val="tx1"/>
              </a:buClr>
              <a:buFont typeface="Wingdings" pitchFamily="2" charset="2"/>
              <a:buChar char="l"/>
            </a:pP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具有簡訊及電子郵件等警訊通知，</a:t>
            </a:r>
            <a:r>
              <a:rPr lang="zh-TW" altLang="en-US" sz="4800" dirty="0">
                <a:solidFill>
                  <a:srgbClr val="0000CC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還加設了</a:t>
            </a:r>
            <a:r>
              <a:rPr lang="en-US" altLang="zh-TW" sz="4800" dirty="0">
                <a:solidFill>
                  <a:srgbClr val="0000CC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Google Cloud Messaging(</a:t>
            </a:r>
            <a:r>
              <a:rPr lang="en-US" altLang="zh-TW" sz="4800" dirty="0" err="1">
                <a:solidFill>
                  <a:srgbClr val="0000CC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GCM</a:t>
            </a:r>
            <a:r>
              <a:rPr lang="en-US" altLang="zh-TW" sz="4800" dirty="0">
                <a:solidFill>
                  <a:srgbClr val="0000CC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4800" dirty="0">
                <a:solidFill>
                  <a:srgbClr val="0000CC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技術，強調即時功能</a:t>
            </a:r>
            <a:r>
              <a:rPr lang="zh-TW" altLang="en-US" sz="48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marL="685800" indent="-685800" algn="just">
              <a:buClr>
                <a:schemeClr val="tx1"/>
              </a:buClr>
              <a:buFont typeface="Wingdings" pitchFamily="2" charset="2"/>
              <a:buChar char="l"/>
            </a:pPr>
            <a:r>
              <a:rPr lang="zh-TW" altLang="en-US" sz="48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拍攝之影像會存放於雲端伺服器，管理容易</a:t>
            </a:r>
            <a:r>
              <a:rPr lang="zh-TW" altLang="en-US" sz="4800" dirty="0">
                <a:solidFill>
                  <a:srgbClr val="C00000"/>
                </a:solidFill>
                <a:latin typeface="+mn-ea"/>
              </a:rPr>
              <a:t>。</a:t>
            </a:r>
          </a:p>
          <a:p>
            <a:pPr marL="685800" indent="-685800" algn="just">
              <a:buClr>
                <a:schemeClr val="tx1"/>
              </a:buClr>
              <a:buFont typeface="Wingdings" pitchFamily="2" charset="2"/>
              <a:buChar char="l"/>
            </a:pPr>
            <a:r>
              <a:rPr lang="zh-TW" altLang="en-US" sz="4800" dirty="0" smtClean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排除</a:t>
            </a: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網域的</a:t>
            </a:r>
            <a:r>
              <a:rPr lang="zh-TW" altLang="en-US" sz="4800" dirty="0" smtClean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限制能夠</a:t>
            </a:r>
            <a:r>
              <a:rPr lang="zh-TW" altLang="en-US" sz="4800" dirty="0">
                <a:solidFill>
                  <a:srgbClr val="0000CC"/>
                </a:solidFill>
                <a:latin typeface="標楷體" pitchFamily="65" charset="-120"/>
                <a:ea typeface="標楷體" pitchFamily="65" charset="-120"/>
              </a:rPr>
              <a:t>在不同網域的地方使用與控制</a:t>
            </a:r>
            <a:r>
              <a:rPr lang="zh-TW" altLang="en-US" sz="4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zh-TW" altLang="en-US" sz="48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10394" y="15947568"/>
            <a:ext cx="15046384" cy="1613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49269" y="17369669"/>
            <a:ext cx="14629608" cy="95250"/>
            <a:chOff x="162323" y="8975906"/>
            <a:chExt cx="14629608" cy="95250"/>
          </a:xfrm>
        </p:grpSpPr>
        <p:cxnSp>
          <p:nvCxnSpPr>
            <p:cNvPr id="87" name="直線接點 86"/>
            <p:cNvCxnSpPr/>
            <p:nvPr/>
          </p:nvCxnSpPr>
          <p:spPr>
            <a:xfrm>
              <a:off x="162323" y="8975906"/>
              <a:ext cx="14629608" cy="0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>
            <a:xfrm>
              <a:off x="162323" y="9071156"/>
              <a:ext cx="14629608" cy="0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15225582" y="10188922"/>
            <a:ext cx="14961469" cy="95250"/>
            <a:chOff x="15164203" y="8975906"/>
            <a:chExt cx="14650081" cy="95250"/>
          </a:xfrm>
        </p:grpSpPr>
        <p:cxnSp>
          <p:nvCxnSpPr>
            <p:cNvPr id="104" name="直線接點 103"/>
            <p:cNvCxnSpPr/>
            <p:nvPr/>
          </p:nvCxnSpPr>
          <p:spPr>
            <a:xfrm>
              <a:off x="15166473" y="8975906"/>
              <a:ext cx="14647811" cy="0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/>
            <p:nvPr/>
          </p:nvCxnSpPr>
          <p:spPr>
            <a:xfrm>
              <a:off x="15164203" y="9067924"/>
              <a:ext cx="14650080" cy="3232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162323" y="27696635"/>
            <a:ext cx="14630290" cy="92018"/>
            <a:chOff x="15164203" y="8975906"/>
            <a:chExt cx="14630290" cy="92018"/>
          </a:xfrm>
        </p:grpSpPr>
        <p:cxnSp>
          <p:nvCxnSpPr>
            <p:cNvPr id="109" name="直線接點 108"/>
            <p:cNvCxnSpPr/>
            <p:nvPr/>
          </p:nvCxnSpPr>
          <p:spPr>
            <a:xfrm>
              <a:off x="15164885" y="8975906"/>
              <a:ext cx="14629608" cy="0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/>
            <p:nvPr/>
          </p:nvCxnSpPr>
          <p:spPr>
            <a:xfrm>
              <a:off x="15164203" y="9067924"/>
              <a:ext cx="14629608" cy="0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群組 113"/>
          <p:cNvGrpSpPr/>
          <p:nvPr/>
        </p:nvGrpSpPr>
        <p:grpSpPr>
          <a:xfrm>
            <a:off x="15169966" y="32517377"/>
            <a:ext cx="14972897" cy="104091"/>
            <a:chOff x="15151503" y="8975906"/>
            <a:chExt cx="14663678" cy="104091"/>
          </a:xfrm>
        </p:grpSpPr>
        <p:cxnSp>
          <p:nvCxnSpPr>
            <p:cNvPr id="115" name="直線接點 114"/>
            <p:cNvCxnSpPr/>
            <p:nvPr/>
          </p:nvCxnSpPr>
          <p:spPr>
            <a:xfrm>
              <a:off x="15151573" y="8975906"/>
              <a:ext cx="14663608" cy="32083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/>
            <p:cNvCxnSpPr/>
            <p:nvPr/>
          </p:nvCxnSpPr>
          <p:spPr>
            <a:xfrm>
              <a:off x="15151503" y="9067924"/>
              <a:ext cx="14663678" cy="12073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/>
          <p:cNvGrpSpPr/>
          <p:nvPr/>
        </p:nvGrpSpPr>
        <p:grpSpPr>
          <a:xfrm>
            <a:off x="15142466" y="22245785"/>
            <a:ext cx="15000397" cy="110994"/>
            <a:chOff x="15354520" y="22522336"/>
            <a:chExt cx="14875545" cy="95250"/>
          </a:xfrm>
        </p:grpSpPr>
        <p:cxnSp>
          <p:nvCxnSpPr>
            <p:cNvPr id="119" name="直線接點 118"/>
            <p:cNvCxnSpPr/>
            <p:nvPr/>
          </p:nvCxnSpPr>
          <p:spPr>
            <a:xfrm>
              <a:off x="15354520" y="22522336"/>
              <a:ext cx="14875545" cy="0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接點 147"/>
            <p:cNvCxnSpPr/>
            <p:nvPr/>
          </p:nvCxnSpPr>
          <p:spPr>
            <a:xfrm>
              <a:off x="15354520" y="22617586"/>
              <a:ext cx="14875545" cy="0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rgbClr val="EF3E36"/>
                  </a:gs>
                  <a:gs pos="66500">
                    <a:srgbClr val="F57826"/>
                  </a:gs>
                  <a:gs pos="33000">
                    <a:srgbClr val="ABB92E"/>
                  </a:gs>
                  <a:gs pos="100000">
                    <a:srgbClr val="17B4E9"/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429082" y="17759066"/>
            <a:ext cx="14401008" cy="8350762"/>
            <a:chOff x="390923" y="11588119"/>
            <a:chExt cx="14401008" cy="8350762"/>
          </a:xfrm>
        </p:grpSpPr>
        <p:grpSp>
          <p:nvGrpSpPr>
            <p:cNvPr id="1025" name="群組 1024"/>
            <p:cNvGrpSpPr/>
            <p:nvPr/>
          </p:nvGrpSpPr>
          <p:grpSpPr>
            <a:xfrm>
              <a:off x="390923" y="11588119"/>
              <a:ext cx="14401008" cy="8350762"/>
              <a:chOff x="346637" y="11370218"/>
              <a:chExt cx="14401008" cy="8350762"/>
            </a:xfrm>
          </p:grpSpPr>
          <p:sp>
            <p:nvSpPr>
              <p:cNvPr id="123" name="文字方塊 122"/>
              <p:cNvSpPr txBox="1"/>
              <p:nvPr/>
            </p:nvSpPr>
            <p:spPr>
              <a:xfrm>
                <a:off x="5657779" y="11370218"/>
                <a:ext cx="25291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4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中控系統</a:t>
                </a:r>
                <a:endParaRPr lang="zh-TW" altLang="en-US" sz="4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6" name="文字方塊 125"/>
              <p:cNvSpPr txBox="1"/>
              <p:nvPr/>
            </p:nvSpPr>
            <p:spPr>
              <a:xfrm>
                <a:off x="346637" y="11370218"/>
                <a:ext cx="30812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Android APP</a:t>
                </a:r>
                <a:endParaRPr lang="zh-TW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文字方塊 127"/>
              <p:cNvSpPr txBox="1"/>
              <p:nvPr/>
            </p:nvSpPr>
            <p:spPr>
              <a:xfrm>
                <a:off x="11066089" y="11440296"/>
                <a:ext cx="29365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感測器</a:t>
                </a:r>
                <a:endParaRPr lang="zh-TW" altLang="en-US" sz="4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5582103" y="16182620"/>
                <a:ext cx="248427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Client Web</a:t>
                </a:r>
                <a:endParaRPr lang="zh-TW" altLang="en-US" sz="4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39" name="Picture 14" descr="https://lh6.ggpht.com/Nf2zHGyAPSah5NdhDdayF9CN2WAeBM3p1hTp5iSWCSeo3X5ZbgRJ0lY0YaGY4ZrcwME=w30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8108" y="14061128"/>
                <a:ext cx="1147121" cy="1111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16" descr="http://www.newspakistan.pk/wp-content/uploads/2014/04/3g-4g.pn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58113" l="23111" r="81111">
                            <a14:foregroundMark x1="64889" y1="24528" x2="64889" y2="24528"/>
                            <a14:foregroundMark x1="56444" y1="50943" x2="56444" y2="50943"/>
                            <a14:foregroundMark x1="56889" y1="41509" x2="56889" y2="41509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9" r="19875" b="45706"/>
              <a:stretch/>
            </p:blipFill>
            <p:spPr bwMode="auto">
              <a:xfrm rot="10800000">
                <a:off x="6425790" y="15489842"/>
                <a:ext cx="796898" cy="4758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21" descr="C:\Users\Shake\Desktop\imageFile\Lighting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964947">
                <a:off x="2980475" y="14362586"/>
                <a:ext cx="1152382" cy="2730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5" name="圓角矩形 164"/>
              <p:cNvSpPr/>
              <p:nvPr/>
            </p:nvSpPr>
            <p:spPr>
              <a:xfrm>
                <a:off x="10126294" y="16865881"/>
                <a:ext cx="4621351" cy="28550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ea"/>
                </a:endParaRPr>
              </a:p>
            </p:txBody>
          </p:sp>
        </p:grpSp>
        <p:sp>
          <p:nvSpPr>
            <p:cNvPr id="1034" name="文字方塊 1033"/>
            <p:cNvSpPr txBox="1"/>
            <p:nvPr/>
          </p:nvSpPr>
          <p:spPr>
            <a:xfrm>
              <a:off x="11202404" y="16219686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周邊裝置</a:t>
              </a: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282" y="58119"/>
            <a:ext cx="6400786" cy="216035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25793" y="2218475"/>
            <a:ext cx="5001961" cy="391699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矩形 226"/>
          <p:cNvSpPr/>
          <p:nvPr/>
        </p:nvSpPr>
        <p:spPr>
          <a:xfrm>
            <a:off x="-34531" y="-54122"/>
            <a:ext cx="30314506" cy="74573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3" name="圖片 232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9845" l="2847" r="90635"/>
                    </a14:imgEffect>
                    <a14:imgEffect>
                      <a14:artisticLineDrawing trans="66000" pencilSize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06" r="11411" b="79054"/>
          <a:stretch/>
        </p:blipFill>
        <p:spPr>
          <a:xfrm>
            <a:off x="293289" y="-54701"/>
            <a:ext cx="29893762" cy="5900259"/>
          </a:xfrm>
          <a:prstGeom prst="rect">
            <a:avLst/>
          </a:prstGeom>
        </p:spPr>
      </p:pic>
      <p:sp>
        <p:nvSpPr>
          <p:cNvPr id="228" name="矩形 227"/>
          <p:cNvSpPr/>
          <p:nvPr/>
        </p:nvSpPr>
        <p:spPr>
          <a:xfrm flipH="1">
            <a:off x="-53702" y="5592617"/>
            <a:ext cx="30333676" cy="1890340"/>
          </a:xfrm>
          <a:prstGeom prst="rect">
            <a:avLst/>
          </a:prstGeom>
          <a:gradFill flip="none" rotWithShape="1">
            <a:gsLst>
              <a:gs pos="0">
                <a:srgbClr val="EAF6FD"/>
              </a:gs>
              <a:gs pos="31000">
                <a:srgbClr val="ECF7FE"/>
              </a:gs>
              <a:gs pos="61000">
                <a:srgbClr val="F9FDFF"/>
              </a:gs>
              <a:gs pos="100000">
                <a:srgbClr val="FDFE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矩形 235"/>
          <p:cNvSpPr/>
          <p:nvPr/>
        </p:nvSpPr>
        <p:spPr>
          <a:xfrm>
            <a:off x="-53701" y="-53318"/>
            <a:ext cx="30364872" cy="5896957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1" name="內容版面配置區 3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644" b="89727" l="419" r="100000"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0918" y="4103419"/>
            <a:ext cx="30394682" cy="255491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矩形 234"/>
          <p:cNvSpPr/>
          <p:nvPr/>
        </p:nvSpPr>
        <p:spPr>
          <a:xfrm>
            <a:off x="12319" y="1153934"/>
            <a:ext cx="30333676" cy="2646878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  <a:outerShdw blurRad="50800" dist="50800" dir="5400000" algn="ctr" rotWithShape="0">
              <a:schemeClr val="tx2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zh-TW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個</a:t>
            </a:r>
            <a:r>
              <a:rPr lang="zh-TW" altLang="en-US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 </a:t>
            </a:r>
            <a:r>
              <a:rPr lang="zh-TW" altLang="zh-TW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人</a:t>
            </a:r>
            <a:r>
              <a:rPr lang="zh-TW" altLang="en-US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 </a:t>
            </a:r>
            <a:r>
              <a:rPr lang="zh-TW" altLang="zh-TW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電</a:t>
            </a:r>
            <a:r>
              <a:rPr lang="zh-TW" altLang="en-US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 </a:t>
            </a:r>
            <a:r>
              <a:rPr lang="zh-TW" altLang="zh-TW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腦</a:t>
            </a:r>
            <a:r>
              <a:rPr lang="zh-TW" altLang="en-US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 </a:t>
            </a:r>
            <a:r>
              <a:rPr lang="zh-TW" altLang="zh-TW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防</a:t>
            </a:r>
            <a:r>
              <a:rPr lang="zh-TW" altLang="en-US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 </a:t>
            </a:r>
            <a:r>
              <a:rPr lang="zh-TW" altLang="zh-TW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衛</a:t>
            </a:r>
            <a:r>
              <a:rPr lang="zh-TW" altLang="en-US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 </a:t>
            </a:r>
            <a:r>
              <a:rPr lang="zh-TW" altLang="zh-TW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系</a:t>
            </a:r>
            <a:r>
              <a:rPr lang="zh-TW" altLang="en-US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 </a:t>
            </a:r>
            <a:r>
              <a:rPr lang="zh-TW" altLang="zh-TW" sz="16600" b="1" u="sng" kern="1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標楷體"/>
              </a:rPr>
              <a:t>統</a:t>
            </a:r>
            <a:endParaRPr lang="en-US" altLang="zh-TW" sz="16600" b="1" u="sng" kern="1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標楷體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043" y="19080307"/>
            <a:ext cx="2454468" cy="13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圖片 117" descr="Untitled Diagram (3)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29" y="23402481"/>
            <a:ext cx="5544616" cy="185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直線單箭頭接點 14"/>
          <p:cNvCxnSpPr>
            <a:endCxn id="1026" idx="1"/>
          </p:cNvCxnSpPr>
          <p:nvPr/>
        </p:nvCxnSpPr>
        <p:spPr>
          <a:xfrm flipV="1">
            <a:off x="8533156" y="19731113"/>
            <a:ext cx="2941887" cy="177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89" y="18699154"/>
            <a:ext cx="3758589" cy="196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302799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533" y="36341572"/>
            <a:ext cx="2725308" cy="1416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687" y="24327368"/>
            <a:ext cx="1247186" cy="9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 descr="PIRANH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576" y="24187676"/>
            <a:ext cx="1013619" cy="107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3" descr="20160926_23294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5165" y="24009996"/>
            <a:ext cx="1020763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/>
          <p:cNvCxnSpPr/>
          <p:nvPr/>
        </p:nvCxnSpPr>
        <p:spPr>
          <a:xfrm>
            <a:off x="8785978" y="20668826"/>
            <a:ext cx="2104576" cy="25737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544" y="36186570"/>
            <a:ext cx="1793039" cy="197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3" descr="PIRANH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302" y="36186570"/>
            <a:ext cx="2075044" cy="2233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3" descr="20160926_23294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808" y="36186570"/>
            <a:ext cx="1172172" cy="20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86" y="20809413"/>
            <a:ext cx="13509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730" y="36723636"/>
            <a:ext cx="13509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00409">
            <a:off x="3312232" y="18929815"/>
            <a:ext cx="1052328" cy="186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擷取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8024" y="22693809"/>
            <a:ext cx="4451288" cy="532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擷取4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2237" y="22663323"/>
            <a:ext cx="5075813" cy="530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Screenshot_2016-09-29-11-33-18"/>
          <p:cNvPicPr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965" y="16436556"/>
            <a:ext cx="3061349" cy="460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圖片 112"/>
          <p:cNvPicPr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155" y="10675070"/>
            <a:ext cx="3017967" cy="4824536"/>
          </a:xfrm>
          <a:prstGeom prst="rect">
            <a:avLst/>
          </a:prstGeom>
        </p:spPr>
      </p:pic>
      <p:pic>
        <p:nvPicPr>
          <p:cNvPr id="1037" name="Picture 13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39" y="16368864"/>
            <a:ext cx="3032070" cy="466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70" y="10675070"/>
            <a:ext cx="2914277" cy="4824536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-17491" y="5920970"/>
            <a:ext cx="3027829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TW" altLang="zh-TW" sz="8000" b="1" dirty="0" smtClean="0">
                <a:latin typeface="標楷體" pitchFamily="65" charset="-120"/>
                <a:ea typeface="標楷體" pitchFamily="65" charset="-120"/>
              </a:rPr>
              <a:t>戴</a:t>
            </a:r>
            <a:r>
              <a:rPr lang="zh-TW" altLang="zh-TW" sz="8000" b="1" dirty="0">
                <a:latin typeface="標楷體" pitchFamily="65" charset="-120"/>
                <a:ea typeface="標楷體" pitchFamily="65" charset="-120"/>
              </a:rPr>
              <a:t>宇辰、張凱軍</a:t>
            </a:r>
            <a:r>
              <a:rPr lang="zh-TW" altLang="zh-TW" sz="8000" b="1" u="sng" dirty="0">
                <a:latin typeface="標楷體" pitchFamily="65" charset="-120"/>
                <a:ea typeface="標楷體" pitchFamily="65" charset="-120"/>
              </a:rPr>
              <a:t>  </a:t>
            </a:r>
          </a:p>
          <a:p>
            <a:pPr algn="ctr"/>
            <a:r>
              <a:rPr lang="zh-TW" altLang="zh-TW" sz="8000" b="1" dirty="0">
                <a:latin typeface="標楷體" pitchFamily="65" charset="-120"/>
                <a:ea typeface="標楷體" pitchFamily="65" charset="-120"/>
              </a:rPr>
              <a:t>指導老師 </a:t>
            </a:r>
            <a:r>
              <a:rPr lang="zh-TW" altLang="zh-TW" sz="8000" b="1" dirty="0" smtClean="0">
                <a:latin typeface="標楷體" pitchFamily="65" charset="-120"/>
                <a:ea typeface="標楷體" pitchFamily="65" charset="-120"/>
              </a:rPr>
              <a:t>蔡加春</a:t>
            </a:r>
            <a:r>
              <a:rPr lang="zh-TW" altLang="en-US" sz="8000" b="1" dirty="0" smtClean="0">
                <a:latin typeface="標楷體" pitchFamily="65" charset="-120"/>
                <a:ea typeface="標楷體" pitchFamily="65" charset="-120"/>
              </a:rPr>
              <a:t> 教授</a:t>
            </a:r>
            <a:endParaRPr lang="zh-TW" altLang="zh-TW" sz="80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999" y="22571468"/>
            <a:ext cx="4932701" cy="545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40" y="27999007"/>
            <a:ext cx="7053385" cy="6438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>
            <a:picLocks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43" y="18466952"/>
            <a:ext cx="1744162" cy="3357947"/>
          </a:xfrm>
          <a:prstGeom prst="rect">
            <a:avLst/>
          </a:prstGeom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" y="27956990"/>
            <a:ext cx="7696800" cy="6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XHEI iOS7">
      <a:majorFont>
        <a:latin typeface="XHei iOS7"/>
        <a:ea typeface="XHei iOS7"/>
        <a:cs typeface=""/>
      </a:majorFont>
      <a:minorFont>
        <a:latin typeface="XHei iOS7"/>
        <a:ea typeface="XHei iOS7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435</Words>
  <Application>Microsoft Office PowerPoint</Application>
  <PresentationFormat>自訂</PresentationFormat>
  <Paragraphs>31</Paragraphs>
  <Slides>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9" baseType="lpstr">
      <vt:lpstr>標楷體</vt:lpstr>
      <vt:lpstr>Calibri</vt:lpstr>
      <vt:lpstr>Times New Roman</vt:lpstr>
      <vt:lpstr>Wingdings</vt:lpstr>
      <vt:lpstr>新細明體</vt:lpstr>
      <vt:lpstr>Arial</vt:lpstr>
      <vt:lpstr>XHei iOS7</vt:lpstr>
      <vt:lpstr>Office 佈景主題</vt:lpstr>
      <vt:lpstr>PowerPoint 簡報</vt:lpstr>
    </vt:vector>
  </TitlesOfParts>
  <Company>cic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戴宇辰</dc:creator>
  <cp:lastModifiedBy>戴宇辰</cp:lastModifiedBy>
  <cp:revision>155</cp:revision>
  <dcterms:created xsi:type="dcterms:W3CDTF">2015-11-27T08:44:46Z</dcterms:created>
  <dcterms:modified xsi:type="dcterms:W3CDTF">2016-12-06T07:34:36Z</dcterms:modified>
</cp:coreProperties>
</file>